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7" r:id="rId5"/>
    <p:sldId id="258" r:id="rId6"/>
    <p:sldId id="262" r:id="rId7"/>
    <p:sldId id="259" r:id="rId8"/>
    <p:sldId id="260" r:id="rId9"/>
    <p:sldId id="261" r:id="rId10"/>
    <p:sldId id="269" r:id="rId11"/>
    <p:sldId id="264" r:id="rId12"/>
    <p:sldId id="263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9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730072-D5DF-434C-8063-644A707A028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DB7967-CE0D-4CE7-AB66-F471A53E06E7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1" Type="http://schemas.openxmlformats.org/officeDocument/2006/relationships/hyperlink" Target="mailto:clerk@wicklewoodpc.norfolkparishes.gov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881" y="417576"/>
            <a:ext cx="10909640" cy="1249394"/>
          </a:xfrm>
        </p:spPr>
        <p:txBody>
          <a:bodyPr anchor="ctr">
            <a:normAutofit/>
          </a:bodyPr>
          <a:lstStyle/>
          <a:p>
            <a:r>
              <a:rPr lang="en-US" sz="6600"/>
              <a:t>Wicklewood</a:t>
            </a:r>
            <a:endParaRPr lang="en-GB" sz="6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8881" y="1809541"/>
            <a:ext cx="10909643" cy="687406"/>
          </a:xfrm>
        </p:spPr>
        <p:txBody>
          <a:bodyPr anchor="ctr">
            <a:normAutofit/>
          </a:bodyPr>
          <a:lstStyle/>
          <a:p>
            <a:r>
              <a:rPr lang="en-US"/>
              <a:t>Neighbourhood Plan</a:t>
            </a:r>
            <a:endParaRPr lang="en-GB"/>
          </a:p>
        </p:txBody>
      </p:sp>
      <p:sp>
        <p:nvSpPr>
          <p:cNvPr id="21" name="sketch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3084092"/>
            <a:ext cx="11548872" cy="26851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756" y="1497533"/>
            <a:ext cx="12299679" cy="38629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7632"/>
            <a:ext cx="12192000" cy="28407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Join the steering group</a:t>
            </a:r>
            <a:endParaRPr lang="en-US" sz="4400" dirty="0"/>
          </a:p>
          <a:p>
            <a:r>
              <a:rPr lang="en-US" sz="4400" dirty="0"/>
              <a:t>Tell your </a:t>
            </a:r>
            <a:r>
              <a:rPr lang="en-US" sz="4400" dirty="0" err="1"/>
              <a:t>neighbours</a:t>
            </a:r>
            <a:r>
              <a:rPr lang="en-US" sz="4400" dirty="0"/>
              <a:t> and friends</a:t>
            </a:r>
            <a:endParaRPr lang="en-US" sz="4400" dirty="0"/>
          </a:p>
          <a:p>
            <a:r>
              <a:rPr lang="en-US" sz="4400" dirty="0"/>
              <a:t>Help find out what our residents want/don’t want</a:t>
            </a:r>
            <a:endParaRPr lang="en-US" sz="4400" dirty="0"/>
          </a:p>
          <a:p>
            <a:endParaRPr lang="en-GB" dirty="0"/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8482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your contact details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7" y="150737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Email: </a:t>
            </a:r>
            <a:r>
              <a:rPr lang="en-US" sz="4000" dirty="0">
                <a:hlinkClick r:id="rId1"/>
              </a:rPr>
              <a:t>clerk@wicklewoodpc.norfolkparishes.gov.uk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Subject: </a:t>
            </a:r>
            <a:r>
              <a:rPr lang="en-US" sz="4000" dirty="0" err="1"/>
              <a:t>Neighbourhood</a:t>
            </a:r>
            <a:r>
              <a:rPr lang="en-US" sz="4000" dirty="0"/>
              <a:t> Plan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Your name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Your email address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Your mobile number</a:t>
            </a:r>
            <a:endParaRPr lang="en-GB" sz="4000" dirty="0"/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8482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Aims today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/>
            <a:r>
              <a:rPr lang="en-US" sz="4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What is a Neighbourhood Plan?</a:t>
            </a:r>
            <a:endParaRPr lang="en-US" sz="4800" dirty="0"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/>
            <a:r>
              <a:rPr lang="en-US" altLang="en-GB" sz="4800" dirty="0">
                <a:latin typeface="Calibri" panose="020F0502020204030204" pitchFamily="34" charset="0"/>
                <a:cs typeface="Calibri" panose="020F0502020204030204" pitchFamily="34" charset="0"/>
              </a:rPr>
              <a:t>Do we want want one?</a:t>
            </a:r>
            <a:endParaRPr lang="en-US" altLang="en-GB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9221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/>
            <a:r>
              <a:rPr lang="en-US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Local authority housing targets set by Westminster</a:t>
            </a:r>
            <a:endParaRPr lang="en-US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/>
            <a:r>
              <a:rPr lang="en-US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Local authorities decide how to meet their assigned targets</a:t>
            </a:r>
            <a:endParaRPr lang="en-US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algn="l"/>
            <a:r>
              <a:rPr lang="en-US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2024 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Greater Norwich Local Plan (GNLP) aims to limit further spread:</a:t>
            </a: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57200" lvl="1"/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Existing towns and cities</a:t>
            </a: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57200" lvl="1"/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Key service </a:t>
            </a:r>
            <a:r>
              <a:rPr lang="en-US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centres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algn="l"/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This policy is called the </a:t>
            </a:r>
            <a:r>
              <a:rPr lang="en-U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Village Clusters Housing Allocation Plan 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(VCHAP)</a:t>
            </a:r>
            <a:endParaRPr lang="en-US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9221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62860" y="187325"/>
            <a:ext cx="9629140" cy="66713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535" y="699135"/>
            <a:ext cx="192532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Norfolk 2025: 1200 homes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Wicklewood407 + 52 houses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WIC 1=40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Overturned by Inspector</a:t>
            </a:r>
            <a:endParaRPr lang="en-GB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796260" y="-808566"/>
            <a:ext cx="18963003" cy="8760909"/>
          </a:xfrm>
          <a:prstGeom prst="rect">
            <a:avLst/>
          </a:prstGeom>
        </p:spPr>
      </p:pic>
      <p:sp>
        <p:nvSpPr>
          <p:cNvPr id="3" name="Arrow: Down 2"/>
          <p:cNvSpPr/>
          <p:nvPr/>
        </p:nvSpPr>
        <p:spPr>
          <a:xfrm>
            <a:off x="6007100" y="2328333"/>
            <a:ext cx="1397000" cy="136313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98534" y="934773"/>
            <a:ext cx="30973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accent4">
                    <a:lumMod val="50000"/>
                  </a:schemeClr>
                </a:solidFill>
              </a:rPr>
              <a:t>WIC 1</a:t>
            </a:r>
            <a:endParaRPr lang="en-GB" sz="8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housing targets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717" y="2686237"/>
            <a:ext cx="100718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dirty="0"/>
              <a:t>53% increase on 2025</a:t>
            </a:r>
            <a:endParaRPr lang="en-GB" sz="8000" dirty="0"/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9221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ffectLst/>
                <a:latin typeface="Aptos Display" panose="020B00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Neighbourhood Plan purpose</a:t>
            </a:r>
            <a:br>
              <a:rPr lang="en-GB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0" kern="0" spc="0" dirty="0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Enable communities to have a say about the development and growth of their local area</a:t>
            </a:r>
            <a:endParaRPr lang="en-US" i="0" kern="0" spc="0" dirty="0">
              <a:solidFill>
                <a:srgbClr val="272B2E"/>
              </a:solidFill>
              <a:effectLst/>
              <a:latin typeface="Calibri" panose="020F0502020204030204" pitchFamily="34" charset="0"/>
            </a:endParaRPr>
          </a:p>
          <a:p>
            <a:r>
              <a:rPr lang="en-US" i="0" kern="0" spc="0" dirty="0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An agreed </a:t>
            </a:r>
            <a:r>
              <a:rPr lang="en-US" i="0" kern="0" spc="0" dirty="0" err="1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Neighbourhood</a:t>
            </a:r>
            <a:r>
              <a:rPr lang="en-US" i="0" kern="0" spc="0" dirty="0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 Plan must be taken into account when assessing planning applications for new development in that area </a:t>
            </a:r>
            <a:endParaRPr lang="en-US" i="0" kern="0" spc="0" dirty="0">
              <a:solidFill>
                <a:srgbClr val="272B2E"/>
              </a:solidFill>
              <a:effectLst/>
              <a:latin typeface="Calibri" panose="020F0502020204030204" pitchFamily="34" charset="0"/>
            </a:endParaRPr>
          </a:p>
          <a:p>
            <a:r>
              <a:rPr lang="en-US" i="0" kern="0" spc="0" dirty="0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Planners do not have stick to everything agreed in a </a:t>
            </a:r>
            <a:r>
              <a:rPr lang="en-US" i="0" kern="0" spc="0" dirty="0" err="1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Neighbourhood</a:t>
            </a:r>
            <a:r>
              <a:rPr lang="en-US" i="0" kern="0" spc="0" dirty="0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 Plan</a:t>
            </a:r>
            <a:endParaRPr lang="en-US" i="0" kern="0" spc="0" dirty="0">
              <a:solidFill>
                <a:srgbClr val="272B2E"/>
              </a:solidFill>
              <a:effectLst/>
              <a:latin typeface="Calibri" panose="020F0502020204030204" pitchFamily="34" charset="0"/>
            </a:endParaRPr>
          </a:p>
          <a:p>
            <a:r>
              <a:rPr lang="en-US" kern="0" dirty="0">
                <a:solidFill>
                  <a:srgbClr val="272B2E"/>
                </a:solidFill>
                <a:latin typeface="Calibri" panose="020F0502020204030204" pitchFamily="34" charset="0"/>
              </a:rPr>
              <a:t>B</a:t>
            </a:r>
            <a:r>
              <a:rPr lang="en-US" i="0" kern="0" spc="0" dirty="0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ut they do have to present good reasons </a:t>
            </a:r>
            <a:r>
              <a:rPr lang="en-US" i="0" kern="0" spc="0">
                <a:solidFill>
                  <a:srgbClr val="272B2E"/>
                </a:solidFill>
                <a:effectLst/>
                <a:latin typeface="Calibri" panose="020F0502020204030204" pitchFamily="34" charset="0"/>
              </a:rPr>
              <a:t>for deviations</a:t>
            </a:r>
            <a:endParaRPr lang="en-US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GB" dirty="0"/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9221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8916"/>
            <a:ext cx="10515600" cy="4351338"/>
          </a:xfrm>
        </p:spPr>
        <p:txBody>
          <a:bodyPr/>
          <a:lstStyle/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Form a steering group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Define the </a:t>
            </a:r>
            <a:r>
              <a:rPr lang="en-US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Neighbourhood</a:t>
            </a: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Area (the area you want your plan to cover)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Gather evidence from the community on the key issues to be addressed within the plan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Prepare and consult on a draft </a:t>
            </a:r>
            <a:r>
              <a:rPr lang="en-US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Neighbourhood</a:t>
            </a: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Plan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Submit the </a:t>
            </a:r>
            <a:r>
              <a:rPr lang="en-US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Neighbourhood</a:t>
            </a: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Plan to the local authority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Independent examination of the </a:t>
            </a:r>
            <a:r>
              <a:rPr lang="en-US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Neighbourhood</a:t>
            </a: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Plan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Community referendum on the </a:t>
            </a:r>
            <a:r>
              <a:rPr lang="en-US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Neighbourhood</a:t>
            </a: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Plan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buFont typeface="Times New Roman" panose="02020603050405020304" pitchFamily="18" charset="0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Adoption of the </a:t>
            </a:r>
            <a:r>
              <a:rPr lang="en-US" sz="24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Neighbourhood</a:t>
            </a:r>
            <a:r>
              <a:rPr lang="en-US" sz="24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 Plan by the local authority</a:t>
            </a:r>
            <a:endParaRPr lang="en-US" sz="24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8482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effectLst/>
                <a:latin typeface="Aptos Display" panose="020B00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Neighbourhood Plan </a:t>
            </a:r>
            <a:r>
              <a:rPr lang="en-US" altLang="en-GB" dirty="0">
                <a:effectLst/>
                <a:latin typeface="Aptos Display" panose="020B00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resources</a:t>
            </a:r>
            <a:br>
              <a:rPr lang="en-GB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4310"/>
            <a:ext cx="10515600" cy="4712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0" kern="0" spc="0" dirty="0">
                <a:solidFill>
                  <a:srgbClr val="272B2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Planning toolkits &amp; templates: </a:t>
            </a:r>
            <a:endParaRPr lang="en-US" i="0" kern="0" spc="0" dirty="0">
              <a:solidFill>
                <a:srgbClr val="272B2E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https://www.gov.uk/government/publications/how-to-create-a-neighbourhood-plan</a:t>
            </a:r>
            <a:endParaRPr lang="en-US" altLang="en-US" i="0" kern="0" spc="0" dirty="0">
              <a:solidFill>
                <a:srgbClr val="272B2E"/>
              </a:solidFill>
              <a:effectLst/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  <a:p>
            <a:pPr marL="0" indent="0"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South Norfolk Council funding: </a:t>
            </a:r>
            <a:endParaRPr lang="en-U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Up to £6,000 for early-stage neighbourhood plans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Up to £10,000 additional via the Council’s Transitional Fund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Other council’s plans</a:t>
            </a:r>
            <a:endParaRPr lang="en-U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person standing in a field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9221"/>
            <a:ext cx="12192000" cy="28390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1883</Words>
  <Application>WPS Presentation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SimSun</vt:lpstr>
      <vt:lpstr>Wingdings</vt:lpstr>
      <vt:lpstr>Calibri</vt:lpstr>
      <vt:lpstr>Times New Roman</vt:lpstr>
      <vt:lpstr>Aptos Display</vt:lpstr>
      <vt:lpstr>Segoe UI Variable Display</vt:lpstr>
      <vt:lpstr>Aptos</vt:lpstr>
      <vt:lpstr>Segoe UI</vt:lpstr>
      <vt:lpstr>Microsoft YaHei</vt:lpstr>
      <vt:lpstr>Arial Unicode MS</vt:lpstr>
      <vt:lpstr>Office Theme</vt:lpstr>
      <vt:lpstr>Wicklewood</vt:lpstr>
      <vt:lpstr>Background</vt:lpstr>
      <vt:lpstr>Background</vt:lpstr>
      <vt:lpstr>PowerPoint 演示文稿</vt:lpstr>
      <vt:lpstr>PowerPoint 演示文稿</vt:lpstr>
      <vt:lpstr>New housing targets</vt:lpstr>
      <vt:lpstr>Neighbourhood Plan purpose </vt:lpstr>
      <vt:lpstr>The process</vt:lpstr>
      <vt:lpstr>Neighbourhood Plan purpose </vt:lpstr>
      <vt:lpstr>Questions?</vt:lpstr>
      <vt:lpstr>Next steps</vt:lpstr>
      <vt:lpstr>Share your contact details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Brown</dc:creator>
  <cp:lastModifiedBy>Stephen Brown</cp:lastModifiedBy>
  <cp:revision>13</cp:revision>
  <dcterms:created xsi:type="dcterms:W3CDTF">2026-05-25T09:58:00Z</dcterms:created>
  <dcterms:modified xsi:type="dcterms:W3CDTF">2026-06-14T09:15:49Z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103E404A7C3B42BF8A84F95147ACE233_12</vt:lpwstr>
  </property>
  <property fmtid="{D5CDD505-2E9C-101B-9397-08002B2CF9AE}" pid="3" name="KSOProductBuildVer">
    <vt:lpwstr>1033-12.1.0.26880</vt:lpwstr>
  </property>
</Properties>
</file>